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e20da6cd6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1e20da6cd6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e20da6cd6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1e20da6cd6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e20da6cd6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1e20da6cd6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e20da6cd6_3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Sale Price to Assessed Value:</a:t>
            </a:r>
            <a:br>
              <a:rPr lang="en-US" sz="1800"/>
            </a:br>
            <a:r>
              <a:rPr lang="en-US" sz="1800"/>
              <a:t>West Chester, NY is 230% more</a:t>
            </a:r>
            <a:br>
              <a:rPr lang="en-US" sz="1800"/>
            </a:br>
            <a:r>
              <a:rPr lang="en-US" sz="1800"/>
              <a:t>Suffolk, NY is 270% more</a:t>
            </a:r>
            <a:br>
              <a:rPr lang="en-US" sz="1800"/>
            </a:br>
            <a:r>
              <a:rPr lang="en-US" sz="1800"/>
              <a:t>Seneca, PA is only 86%!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5" name="Google Shape;305;g31e20da6cd6_3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message to you, I hope you can make enough money to buy your dream home.</a:t>
            </a:r>
            <a:endParaRPr/>
          </a:p>
        </p:txBody>
      </p:sp>
      <p:sp>
        <p:nvSpPr>
          <p:cNvPr id="347" name="Google Shape;3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e20da6cd6_3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goal for today is to see which county is a reasonable option for us to pursue to looking at a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1e20da6cd6_3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e20da6cd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1e20da6cd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e20da6cd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e20da6cd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e20da6cd6_3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1e20da6cd6_3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e20da6cd6_3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1e20da6cd6_3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e20da6cd6_3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1e20da6cd6_3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e20da6cd6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1e20da6cd6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99440" y="1285246"/>
            <a:ext cx="10993120" cy="4803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  <a:defRPr sz="2400">
                <a:solidFill>
                  <a:srgbClr val="0D0D0D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2000"/>
              <a:buChar char="•"/>
              <a:defRPr sz="2000">
                <a:solidFill>
                  <a:srgbClr val="0D0D0D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800"/>
              <a:buChar char="•"/>
              <a:defRPr sz="1800">
                <a:solidFill>
                  <a:srgbClr val="0D0D0D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•"/>
              <a:defRPr sz="1600">
                <a:solidFill>
                  <a:srgbClr val="0D0D0D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•"/>
              <a:defRPr sz="1600">
                <a:solidFill>
                  <a:srgbClr val="0D0D0D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6"/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BA0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clipart&#10;&#10;Description automatically generated" id="167" name="Google Shape;16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07" y="6344504"/>
            <a:ext cx="292933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0" y="1"/>
            <a:ext cx="12192000" cy="226503"/>
          </a:xfrm>
          <a:prstGeom prst="rect">
            <a:avLst/>
          </a:prstGeom>
          <a:solidFill>
            <a:srgbClr val="132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32E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599440" y="365126"/>
            <a:ext cx="10993120" cy="807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84936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Title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w angle view of a building&#10;&#10;Description automatically generated" id="175" name="Google Shape;1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" y="0"/>
            <a:ext cx="4573917" cy="686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logo&#10;&#10;Description automatically generated" id="176" name="Google Shape;17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370" y="5772481"/>
            <a:ext cx="4572640" cy="76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ctrTitle"/>
          </p:nvPr>
        </p:nvSpPr>
        <p:spPr>
          <a:xfrm>
            <a:off x="4578688" y="1705613"/>
            <a:ext cx="56028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820"/>
              <a:buFont typeface="Calibri"/>
              <a:buNone/>
            </a:pPr>
            <a:r>
              <a:rPr b="1" lang="en-US" sz="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Housing Price </a:t>
            </a:r>
            <a:r>
              <a:rPr b="1" lang="en-US" sz="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Salary</a:t>
            </a:r>
            <a:endParaRPr b="1" sz="3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5029375" y="4443325"/>
            <a:ext cx="6911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Shum Chang Wu Chen (Willy)</a:t>
            </a:r>
            <a:b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Yucheng Chen</a:t>
            </a:r>
            <a:b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 Moronta</a:t>
            </a:r>
            <a:b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Jubayeth Mian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8094450" y="-690729"/>
            <a:ext cx="24048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714"/>
              <a:buFont typeface="Calibri"/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</a:rPr>
              <a:t>Data </a:t>
            </a:r>
            <a:r>
              <a:rPr b="1" lang="en-US">
                <a:solidFill>
                  <a:srgbClr val="002060"/>
                </a:solidFill>
              </a:rPr>
              <a:t>Architecture</a:t>
            </a:r>
            <a:endParaRPr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78" name="Google Shape;2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375" y="1458050"/>
            <a:ext cx="121920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</a:rPr>
              <a:t>Dimensional Modeling</a:t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89" name="Google Shape;2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5">
            <a:alphaModFix/>
          </a:blip>
          <a:srcRect b="9189" l="1671" r="10354" t="3785"/>
          <a:stretch/>
        </p:blipFill>
        <p:spPr>
          <a:xfrm>
            <a:off x="2565713" y="1310525"/>
            <a:ext cx="7041825" cy="47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-16575" y="-33127"/>
            <a:ext cx="12206400" cy="267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99" name="Google Shape;2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66223" y="3079573"/>
            <a:ext cx="2748951" cy="4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106" y="234175"/>
            <a:ext cx="8279788" cy="66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/>
          <p:nvPr/>
        </p:nvSpPr>
        <p:spPr>
          <a:xfrm>
            <a:off x="-16575" y="-33127"/>
            <a:ext cx="12206400" cy="267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08" name="Google Shape;3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66223" y="3079573"/>
            <a:ext cx="2748951" cy="4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 rotWithShape="1">
          <a:blip r:embed="rId4">
            <a:alphaModFix/>
          </a:blip>
          <a:srcRect b="41152" l="0" r="0" t="0"/>
          <a:stretch/>
        </p:blipFill>
        <p:spPr>
          <a:xfrm>
            <a:off x="1190913" y="276112"/>
            <a:ext cx="9810173" cy="630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838200" y="1690700"/>
            <a:ext cx="105945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Houses in the </a:t>
            </a:r>
            <a:r>
              <a:rPr lang="en-US" sz="2500"/>
              <a:t>New York City area and its neighboring counties are extremely expensive.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2730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Affordability by professions: </a:t>
            </a:r>
            <a:br>
              <a:rPr lang="en-US" sz="2500"/>
            </a:br>
            <a:r>
              <a:rPr lang="en-US" sz="2500"/>
              <a:t>Management, Computer Mathematics, Business &amp; Financial Operations, Legal, Healthcare </a:t>
            </a:r>
            <a:r>
              <a:rPr lang="en-US" sz="2500"/>
              <a:t>Practitioners</a:t>
            </a:r>
            <a:r>
              <a:rPr lang="en-US" sz="2500"/>
              <a:t>, Technical &amp; Architecture &amp; Engineering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19" name="Google Shape;3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/>
          </a:p>
        </p:txBody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769125" y="180721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Expand our data warehouse with the following data:</a:t>
            </a:r>
            <a:br>
              <a:rPr lang="en-US" sz="2500"/>
            </a:br>
            <a:endParaRPr sz="2500"/>
          </a:p>
          <a:p>
            <a:pPr indent="-2730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States outside of the four we covered</a:t>
            </a:r>
            <a:br>
              <a:rPr lang="en-US" sz="2500"/>
            </a:br>
            <a:endParaRPr sz="2500"/>
          </a:p>
          <a:p>
            <a:pPr indent="-2730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Cost of living data.</a:t>
            </a:r>
            <a:br>
              <a:rPr lang="en-US" sz="2500"/>
            </a:br>
            <a:endParaRPr sz="2500"/>
          </a:p>
          <a:p>
            <a:pPr indent="-2730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More comprehensive salary data and perhaps mortgage data.</a:t>
            </a:r>
            <a:br>
              <a:rPr lang="en-US" sz="2500"/>
            </a:br>
            <a:endParaRPr sz="2500"/>
          </a:p>
          <a:p>
            <a:pPr indent="-2730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Housing metrics such as number of bedrooms, bathrooms, backyard, etc.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</p:txBody>
      </p:sp>
      <p:sp>
        <p:nvSpPr>
          <p:cNvPr id="329" name="Google Shape;329;p41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Members Contribution</a:t>
            </a:r>
            <a:endParaRPr/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Shum Chang Wu Chen (Willy)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Information Architecture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extracting (NY)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Azure &amp; Snowflake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/>
            </a:br>
            <a:r>
              <a:rPr b="1" lang="en-US" sz="2000"/>
              <a:t>Yucheng Chen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extracting (NJ)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Dimensional Modeling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Snowflake &amp; DBT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Alex Moronta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Architecture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extracting (PA)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Visualization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US" sz="2000"/>
            </a:br>
            <a:r>
              <a:rPr b="1" lang="en-US" sz="2000"/>
              <a:t>Jubayeth Mian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extracting (PA)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Presentation</a:t>
            </a:r>
            <a:endParaRPr sz="2000"/>
          </a:p>
        </p:txBody>
      </p:sp>
      <p:sp>
        <p:nvSpPr>
          <p:cNvPr id="340" name="Google Shape;340;p42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41" name="Google Shape;3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845389" y="342489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hope you can find your dream home one day.</a:t>
            </a:r>
            <a:endParaRPr sz="2500"/>
          </a:p>
        </p:txBody>
      </p:sp>
      <p:sp>
        <p:nvSpPr>
          <p:cNvPr id="350" name="Google Shape;350;p43"/>
          <p:cNvSpPr txBox="1"/>
          <p:nvPr>
            <p:ph type="title"/>
          </p:nvPr>
        </p:nvSpPr>
        <p:spPr>
          <a:xfrm>
            <a:off x="838200" y="1043431"/>
            <a:ext cx="10515600" cy="1719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i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descr="Logo&#10;&#10;Description automatically generated" id="351" name="Google Shape;3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049" y="4936270"/>
            <a:ext cx="2452254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53" name="Google Shape;35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|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84034" y="1237413"/>
            <a:ext cx="22578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 sz="3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1071504" y="1975581"/>
            <a:ext cx="102822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To determine if properties are within budget range based on average salaries from various professions within the NY county.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384025" y="2933776"/>
            <a:ext cx="34557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 sz="3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Importance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1071504" y="3789754"/>
            <a:ext cx="102822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This will allow users to identify the ideal location to look for properties based on expected salary within their profession. 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</a:rPr>
              <a:t>Business </a:t>
            </a:r>
            <a:r>
              <a:rPr b="1" lang="en-US">
                <a:solidFill>
                  <a:srgbClr val="002060"/>
                </a:solidFill>
              </a:rPr>
              <a:t>Requirements</a:t>
            </a:r>
            <a:r>
              <a:rPr b="1" lang="en-US">
                <a:solidFill>
                  <a:srgbClr val="002060"/>
                </a:solidFill>
              </a:rPr>
              <a:t> 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838200" y="1690825"/>
            <a:ext cx="105156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The most important factors for our users are:</a:t>
            </a:r>
            <a:br>
              <a:rPr lang="en-US" sz="2500"/>
            </a:br>
            <a:r>
              <a:rPr lang="en-US" sz="2500"/>
              <a:t>Salary &amp; Housing Price Range </a:t>
            </a:r>
            <a:br>
              <a:rPr lang="en-US" sz="2500"/>
            </a:b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Dashboard showing measures that fall into the desired price range, location, etc. </a:t>
            </a:r>
            <a:endParaRPr sz="2500"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</p:txBody>
      </p:sp>
      <p:sp>
        <p:nvSpPr>
          <p:cNvPr id="199" name="Google Shape;199;p29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</a:rPr>
              <a:t>Functional </a:t>
            </a:r>
            <a:r>
              <a:rPr b="1" lang="en-US">
                <a:solidFill>
                  <a:srgbClr val="002060"/>
                </a:solidFill>
              </a:rPr>
              <a:t>Requirements</a:t>
            </a:r>
            <a:r>
              <a:rPr b="1" lang="en-US">
                <a:solidFill>
                  <a:srgbClr val="002060"/>
                </a:solidFill>
              </a:rPr>
              <a:t> 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838200" y="1825625"/>
            <a:ext cx="105156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400"/>
              <a:t>Business Intelligence Usage</a:t>
            </a:r>
            <a:br>
              <a:rPr b="1" lang="en-US" sz="2000"/>
            </a:br>
            <a:r>
              <a:rPr lang="en-US" sz="2300"/>
              <a:t>Generate tables with relevant information for report &amp; and graphs for trends/pattern inferences.</a:t>
            </a:r>
            <a:endParaRPr sz="3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400"/>
              <a:t>Detailed Analytics</a:t>
            </a:r>
            <a:br>
              <a:rPr b="1" lang="en-US" sz="2000"/>
            </a:br>
            <a:r>
              <a:rPr lang="en-US" sz="2300"/>
              <a:t>Generating refined data columns for statistical purposes such as regression models &amp; correlation analysis.</a:t>
            </a:r>
            <a:endParaRPr sz="3100"/>
          </a:p>
          <a:p>
            <a:pPr indent="0" lvl="1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83500" y="369425"/>
            <a:ext cx="10515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 sz="4000">
                <a:solidFill>
                  <a:srgbClr val="002060"/>
                </a:solidFill>
              </a:rPr>
              <a:t>Data </a:t>
            </a:r>
            <a:r>
              <a:rPr b="1" lang="en-US" sz="4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4000"/>
          </a:p>
        </p:txBody>
      </p:sp>
      <p:sp>
        <p:nvSpPr>
          <p:cNvPr id="220" name="Google Shape;220;p31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83500" y="1364250"/>
            <a:ext cx="109281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Geographical Coverage 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Data on properties will cover those in NY, NJ, CT and PA.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Processing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String values for keys must be as consistent and standardized  as possible across all tables. Null values in required fields should be filtered out.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Pipeline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Data should be stored in one central warehouse (Snowflake).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83500" y="369425"/>
            <a:ext cx="10515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 sz="4000">
                <a:solidFill>
                  <a:srgbClr val="002060"/>
                </a:solidFill>
              </a:rPr>
              <a:t>Regulatory </a:t>
            </a:r>
            <a:r>
              <a:rPr b="1" lang="en-US" sz="4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4000"/>
          </a:p>
        </p:txBody>
      </p:sp>
      <p:sp>
        <p:nvSpPr>
          <p:cNvPr id="231" name="Google Shape;231;p32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383500" y="1364250"/>
            <a:ext cx="107646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User Privacy 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Seller and buyer information should not be shown or used.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Data Sourcing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All information must only be sourced from publicly accessible locations to avoid confidential business info from being leaked.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Personas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838200" y="1825625"/>
            <a:ext cx="10515600" cy="3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3000">
                <a:solidFill>
                  <a:srgbClr val="002060"/>
                </a:solidFill>
              </a:rPr>
              <a:t>Homebuyers</a:t>
            </a:r>
            <a:br>
              <a:rPr lang="en-US" sz="2500"/>
            </a:br>
            <a:r>
              <a:rPr lang="en-US" sz="2500"/>
              <a:t>Looking to for relocation options near New York or first time house.</a:t>
            </a:r>
            <a:br>
              <a:rPr lang="en-US" sz="2500"/>
            </a:br>
            <a:endParaRPr sz="2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3000">
                <a:solidFill>
                  <a:srgbClr val="002060"/>
                </a:solidFill>
              </a:rPr>
              <a:t>Real Estate Agents</a:t>
            </a:r>
            <a:br>
              <a:rPr lang="en-US" sz="2000"/>
            </a:br>
            <a:r>
              <a:rPr lang="en-US" sz="2000"/>
              <a:t>Information gathering for their operating region/area.</a:t>
            </a:r>
            <a:br>
              <a:rPr lang="en-US" sz="2000"/>
            </a:br>
            <a:endParaRPr sz="2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3000">
                <a:solidFill>
                  <a:srgbClr val="002060"/>
                </a:solidFill>
              </a:rPr>
              <a:t>Data Scientists</a:t>
            </a:r>
            <a:br>
              <a:rPr lang="en-US" sz="2000"/>
            </a:br>
            <a:r>
              <a:rPr lang="en-US" sz="2000"/>
              <a:t>To determine variable impacts on price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</p:txBody>
      </p:sp>
      <p:sp>
        <p:nvSpPr>
          <p:cNvPr id="241" name="Google Shape;241;p33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617475" y="1031125"/>
            <a:ext cx="27489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type="title"/>
          </p:nvPr>
        </p:nvSpPr>
        <p:spPr>
          <a:xfrm>
            <a:off x="6706350" y="1031125"/>
            <a:ext cx="27489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</a:rPr>
              <a:t>Costs</a:t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617475" y="1969825"/>
            <a:ext cx="4710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Identifying pricing trends over the a time period.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Monetization of database for purpose of developing real estate apps &amp; services.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Allows the integration of future housing data in other regions.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6542700" y="1969825"/>
            <a:ext cx="4874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Server upkeep and usage costs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Time investment to develop and create the data pipeline and its BI uses.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Opportunity cost in resources spent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</a:rPr>
              <a:t>Information Architecture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66" name="Google Shape;2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75" y="1436375"/>
            <a:ext cx="105346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